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66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3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7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0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9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03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0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7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3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1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5FC7-65B1-472B-9F3B-8622F8185DB9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8011-C924-47E2-82D6-19CBC39F1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hyperlink" Target="http://cymraeg.gov.wales/" TargetMode="External"/><Relationship Id="rId26" Type="http://schemas.openxmlformats.org/officeDocument/2006/relationships/image" Target="../media/image20.png"/><Relationship Id="rId39" Type="http://schemas.openxmlformats.org/officeDocument/2006/relationships/image" Target="../media/image27.png"/><Relationship Id="rId3" Type="http://schemas.openxmlformats.org/officeDocument/2006/relationships/hyperlink" Target="http://www.urdd.cymru/" TargetMode="External"/><Relationship Id="rId21" Type="http://schemas.openxmlformats.org/officeDocument/2006/relationships/image" Target="../media/image16.png"/><Relationship Id="rId34" Type="http://schemas.openxmlformats.org/officeDocument/2006/relationships/hyperlink" Target="http://www.geiriadur.bangor.ac.uk/" TargetMode="External"/><Relationship Id="rId7" Type="http://schemas.openxmlformats.org/officeDocument/2006/relationships/image" Target="../media/image4.gif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19.png"/><Relationship Id="rId33" Type="http://schemas.openxmlformats.org/officeDocument/2006/relationships/image" Target="../media/image24.png"/><Relationship Id="rId38" Type="http://schemas.openxmlformats.org/officeDocument/2006/relationships/image" Target="../media/image26.png"/><Relationship Id="rId2" Type="http://schemas.openxmlformats.org/officeDocument/2006/relationships/image" Target="../media/image1.jpeg"/><Relationship Id="rId16" Type="http://schemas.openxmlformats.org/officeDocument/2006/relationships/image" Target="../media/image12.png"/><Relationship Id="rId20" Type="http://schemas.openxmlformats.org/officeDocument/2006/relationships/image" Target="../media/image15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4c.cymru/ciwtiwb" TargetMode="External"/><Relationship Id="rId11" Type="http://schemas.openxmlformats.org/officeDocument/2006/relationships/hyperlink" Target="http://www.s4c.cymru/" TargetMode="External"/><Relationship Id="rId24" Type="http://schemas.openxmlformats.org/officeDocument/2006/relationships/image" Target="../media/image18.png"/><Relationship Id="rId32" Type="http://schemas.openxmlformats.org/officeDocument/2006/relationships/hyperlink" Target="http://www.geiriaduracademi.org/" TargetMode="External"/><Relationship Id="rId37" Type="http://schemas.openxmlformats.org/officeDocument/2006/relationships/hyperlink" Target="http://www.poridrwystori.org.uk/audio-rhymes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11.png"/><Relationship Id="rId23" Type="http://schemas.openxmlformats.org/officeDocument/2006/relationships/hyperlink" Target="http://www.bbc.co.uk/wales/learning/learnwelsh" TargetMode="External"/><Relationship Id="rId28" Type="http://schemas.openxmlformats.org/officeDocument/2006/relationships/image" Target="../media/image21.png"/><Relationship Id="rId36" Type="http://schemas.openxmlformats.org/officeDocument/2006/relationships/hyperlink" Target="http://www.poridrwystori.org.uk/audio-stories" TargetMode="External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31" Type="http://schemas.openxmlformats.org/officeDocument/2006/relationships/image" Target="../media/image23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7.png"/><Relationship Id="rId27" Type="http://schemas.openxmlformats.org/officeDocument/2006/relationships/hyperlink" Target="http://www.canolfanpeniarth.org/" TargetMode="External"/><Relationship Id="rId30" Type="http://schemas.openxmlformats.org/officeDocument/2006/relationships/hyperlink" Target="http://www.learnwelsh.net/" TargetMode="External"/><Relationship Id="rId35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6120" y="2602377"/>
            <a:ext cx="2199039" cy="896761"/>
          </a:xfrm>
        </p:spPr>
        <p:txBody>
          <a:bodyPr>
            <a:normAutofit fontScale="90000"/>
          </a:bodyPr>
          <a:lstStyle/>
          <a:p>
            <a:r>
              <a:rPr lang="en-GB" sz="3600" b="1" dirty="0" err="1" smtClean="0"/>
              <a:t>Gwefannau</a:t>
            </a:r>
            <a:r>
              <a:rPr lang="en-GB" sz="3600" b="1" dirty="0" smtClean="0"/>
              <a:t> Websites</a:t>
            </a:r>
            <a:endParaRPr lang="en-GB" sz="3600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87" y="2689132"/>
            <a:ext cx="641696" cy="64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220288" y="3580510"/>
            <a:ext cx="2504540" cy="1477328"/>
            <a:chOff x="656661" y="1720482"/>
            <a:chExt cx="2504540" cy="1477328"/>
          </a:xfrm>
        </p:grpSpPr>
        <p:sp>
          <p:nvSpPr>
            <p:cNvPr id="4" name="TextBox 3"/>
            <p:cNvSpPr txBox="1"/>
            <p:nvPr/>
          </p:nvSpPr>
          <p:spPr>
            <a:xfrm>
              <a:off x="656661" y="1720482"/>
              <a:ext cx="2504540" cy="147732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smtClean="0"/>
                <a:t>Urdd Gobaith Cymru</a:t>
              </a:r>
            </a:p>
            <a:p>
              <a:endParaRPr lang="en-GB" smtClean="0"/>
            </a:p>
            <a:p>
              <a:endParaRPr lang="en-GB" smtClean="0"/>
            </a:p>
            <a:p>
              <a:endParaRPr lang="en-GB"/>
            </a:p>
            <a:p>
              <a:pPr algn="ctr"/>
              <a:r>
                <a:rPr lang="en-GB" smtClean="0">
                  <a:hlinkClick r:id="rId3"/>
                </a:rPr>
                <a:t>www.urdd.cymru</a:t>
              </a:r>
              <a:endParaRPr lang="en-GB"/>
            </a:p>
          </p:txBody>
        </p:sp>
        <p:pic>
          <p:nvPicPr>
            <p:cNvPr id="1030" name="Picture 6" descr="Image result for mr urd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394" y="2028980"/>
              <a:ext cx="732198" cy="860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gwersyll llangranno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686" y="2064554"/>
              <a:ext cx="860333" cy="860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908625" y="9525"/>
            <a:ext cx="2978325" cy="3181119"/>
            <a:chOff x="355921" y="3558422"/>
            <a:chExt cx="2716147" cy="2862322"/>
          </a:xfrm>
        </p:grpSpPr>
        <p:grpSp>
          <p:nvGrpSpPr>
            <p:cNvPr id="6" name="Group 5"/>
            <p:cNvGrpSpPr/>
            <p:nvPr/>
          </p:nvGrpSpPr>
          <p:grpSpPr>
            <a:xfrm>
              <a:off x="355921" y="3558422"/>
              <a:ext cx="2716147" cy="2862322"/>
              <a:chOff x="4773865" y="1707915"/>
              <a:chExt cx="2716147" cy="286232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773865" y="1707915"/>
                <a:ext cx="2716147" cy="2862322"/>
              </a:xfrm>
              <a:prstGeom prst="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smtClean="0"/>
                  <a:t>Cyw  </a:t>
                </a:r>
              </a:p>
              <a:p>
                <a:pPr algn="ctr"/>
                <a:r>
                  <a:rPr lang="en-GB" b="1" smtClean="0"/>
                  <a:t>         watch children’s TV</a:t>
                </a:r>
              </a:p>
              <a:p>
                <a:endParaRPr lang="en-GB" b="1"/>
              </a:p>
              <a:p>
                <a:endParaRPr lang="en-GB" b="1" smtClean="0"/>
              </a:p>
              <a:p>
                <a:endParaRPr lang="en-GB" b="1"/>
              </a:p>
              <a:p>
                <a:endParaRPr lang="en-GB" b="1" smtClean="0"/>
              </a:p>
              <a:p>
                <a:pPr algn="ctr"/>
                <a:endParaRPr lang="en-GB" smtClean="0">
                  <a:hlinkClick r:id="rId6"/>
                </a:endParaRPr>
              </a:p>
              <a:p>
                <a:pPr algn="ctr"/>
                <a:endParaRPr lang="en-GB">
                  <a:hlinkClick r:id="rId6"/>
                </a:endParaRPr>
              </a:p>
              <a:p>
                <a:pPr algn="ctr"/>
                <a:endParaRPr lang="en-GB" smtClean="0">
                  <a:hlinkClick r:id="rId6"/>
                </a:endParaRPr>
              </a:p>
              <a:p>
                <a:pPr algn="ctr"/>
                <a:endParaRPr lang="en-GB" smtClean="0">
                  <a:hlinkClick r:id="rId6"/>
                </a:endParaRPr>
              </a:p>
              <a:p>
                <a:pPr algn="ctr"/>
                <a:r>
                  <a:rPr lang="en-GB" smtClean="0">
                    <a:hlinkClick r:id="rId6"/>
                  </a:rPr>
                  <a:t>www.s4c.cymru/ciwtiwb</a:t>
                </a:r>
                <a:endParaRPr lang="en-GB"/>
              </a:p>
            </p:txBody>
          </p:sp>
          <p:pic>
            <p:nvPicPr>
              <p:cNvPr id="1038" name="Picture 14" descr="Image result for s4c cyw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402" r="49867"/>
              <a:stretch/>
            </p:blipFill>
            <p:spPr bwMode="auto">
              <a:xfrm>
                <a:off x="4897312" y="1806461"/>
                <a:ext cx="493545" cy="5629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6127" y="4332757"/>
              <a:ext cx="1062245" cy="81800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777271" y="4318420"/>
              <a:ext cx="1085697" cy="84668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66054" y="5234972"/>
              <a:ext cx="1017252" cy="82147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3705398" y="1017433"/>
            <a:ext cx="3005844" cy="1477328"/>
            <a:chOff x="355921" y="1859544"/>
            <a:chExt cx="3005844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355921" y="1859544"/>
              <a:ext cx="3005844" cy="1477328"/>
            </a:xfrm>
            <a:prstGeom prst="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/>
                <a:t>S</a:t>
              </a:r>
              <a:r>
                <a:rPr lang="en-GB" b="1" smtClean="0"/>
                <a:t>4C – Welsh TV</a:t>
              </a:r>
              <a:endParaRPr lang="en-GB" b="1"/>
            </a:p>
            <a:p>
              <a:pPr algn="ctr"/>
              <a:endParaRPr lang="en-GB" b="1" smtClean="0"/>
            </a:p>
            <a:p>
              <a:pPr algn="ctr"/>
              <a:endParaRPr lang="en-GB" b="1"/>
            </a:p>
            <a:p>
              <a:pPr algn="ctr"/>
              <a:endParaRPr lang="en-GB" b="1" smtClean="0"/>
            </a:p>
            <a:p>
              <a:pPr algn="ctr"/>
              <a:r>
                <a:rPr lang="en-GB" smtClean="0">
                  <a:hlinkClick r:id="rId11"/>
                </a:rPr>
                <a:t>www.s4c.cymru</a:t>
              </a:r>
              <a:endParaRPr lang="en-GB"/>
            </a:p>
          </p:txBody>
        </p:sp>
        <p:pic>
          <p:nvPicPr>
            <p:cNvPr id="1036" name="Picture 12" descr="Image result for s4c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089" y="2297674"/>
              <a:ext cx="839507" cy="708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25518" y="2212549"/>
              <a:ext cx="638175" cy="2667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04640" y="2499642"/>
              <a:ext cx="628650" cy="2667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79213" y="2765185"/>
              <a:ext cx="962025" cy="2857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2278596" y="2700250"/>
              <a:ext cx="1028700" cy="25717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388459" y="2361551"/>
              <a:ext cx="808973" cy="291230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12340" y="9668"/>
            <a:ext cx="3476625" cy="1477328"/>
            <a:chOff x="5419725" y="2397974"/>
            <a:chExt cx="3476625" cy="1477328"/>
          </a:xfrm>
        </p:grpSpPr>
        <p:sp>
          <p:nvSpPr>
            <p:cNvPr id="22" name="TextBox 21"/>
            <p:cNvSpPr txBox="1"/>
            <p:nvPr/>
          </p:nvSpPr>
          <p:spPr>
            <a:xfrm>
              <a:off x="5419725" y="2397974"/>
              <a:ext cx="3476625" cy="1477328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smtClean="0">
                <a:hlinkClick r:id="rId18"/>
              </a:endParaRPr>
            </a:p>
            <a:p>
              <a:endParaRPr lang="en-GB" smtClean="0">
                <a:hlinkClick r:id="rId18"/>
              </a:endParaRPr>
            </a:p>
            <a:p>
              <a:endParaRPr lang="en-GB">
                <a:hlinkClick r:id="rId18"/>
              </a:endParaRPr>
            </a:p>
            <a:p>
              <a:endParaRPr lang="en-GB" smtClean="0">
                <a:hlinkClick r:id="rId18"/>
              </a:endParaRPr>
            </a:p>
            <a:p>
              <a:pPr algn="ctr"/>
              <a:r>
                <a:rPr lang="en-GB" smtClean="0">
                  <a:hlinkClick r:id="rId18"/>
                </a:rPr>
                <a:t>http://cymraeg.gov.wales</a:t>
              </a:r>
              <a:endParaRPr lang="en-GB" sz="160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5586327" y="2542964"/>
              <a:ext cx="1132542" cy="94297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7293941" y="2881411"/>
              <a:ext cx="1443038" cy="20955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6885471" y="3198727"/>
              <a:ext cx="1571625" cy="3048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6885471" y="2547628"/>
              <a:ext cx="1857375" cy="192746"/>
            </a:xfrm>
            <a:prstGeom prst="rect">
              <a:avLst/>
            </a:prstGeom>
          </p:spPr>
        </p:pic>
      </p:grpSp>
      <p:grpSp>
        <p:nvGrpSpPr>
          <p:cNvPr id="1027" name="Group 1026"/>
          <p:cNvGrpSpPr/>
          <p:nvPr/>
        </p:nvGrpSpPr>
        <p:grpSpPr>
          <a:xfrm>
            <a:off x="10372" y="5270040"/>
            <a:ext cx="5791201" cy="1571589"/>
            <a:chOff x="3248024" y="2853374"/>
            <a:chExt cx="5791201" cy="1600438"/>
          </a:xfrm>
        </p:grpSpPr>
        <p:sp>
          <p:nvSpPr>
            <p:cNvPr id="30" name="TextBox 29"/>
            <p:cNvSpPr txBox="1"/>
            <p:nvPr/>
          </p:nvSpPr>
          <p:spPr>
            <a:xfrm>
              <a:off x="3248024" y="2853374"/>
              <a:ext cx="5791201" cy="160043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endParaRPr lang="en-GB" sz="800" smtClean="0">
                <a:hlinkClick r:id="rId23"/>
              </a:endParaRPr>
            </a:p>
            <a:p>
              <a:pPr algn="r"/>
              <a:r>
                <a:rPr lang="en-GB" smtClean="0">
                  <a:hlinkClick r:id="rId23"/>
                </a:rPr>
                <a:t>www.bbc.co.uk/wales/learning/learnwelsh</a:t>
              </a:r>
              <a:endParaRPr lang="en-GB" smtClean="0"/>
            </a:p>
            <a:p>
              <a:pPr algn="r"/>
              <a:endParaRPr lang="en-GB"/>
            </a:p>
            <a:p>
              <a:pPr algn="r"/>
              <a:endParaRPr lang="en-GB" smtClean="0"/>
            </a:p>
            <a:p>
              <a:pPr algn="r"/>
              <a:endParaRPr lang="en-GB"/>
            </a:p>
            <a:p>
              <a:pPr algn="r"/>
              <a:endParaRPr lang="en-GB" smtClean="0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3407445" y="2949634"/>
              <a:ext cx="1274469" cy="476437"/>
            </a:xfrm>
            <a:prstGeom prst="rect">
              <a:avLst/>
            </a:prstGeom>
          </p:spPr>
        </p:pic>
        <p:pic>
          <p:nvPicPr>
            <p:cNvPr id="1024" name="Picture 1023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3378872" y="3482079"/>
              <a:ext cx="2695575" cy="742950"/>
            </a:xfrm>
            <a:prstGeom prst="rect">
              <a:avLst/>
            </a:prstGeom>
          </p:spPr>
        </p:pic>
        <p:pic>
          <p:nvPicPr>
            <p:cNvPr id="1025" name="Picture 1024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6205295" y="3450575"/>
              <a:ext cx="2695575" cy="762000"/>
            </a:xfrm>
            <a:prstGeom prst="rect">
              <a:avLst/>
            </a:prstGeom>
          </p:spPr>
        </p:pic>
      </p:grpSp>
      <p:sp>
        <p:nvSpPr>
          <p:cNvPr id="1031" name="TextBox 1030"/>
          <p:cNvSpPr txBox="1"/>
          <p:nvPr/>
        </p:nvSpPr>
        <p:spPr>
          <a:xfrm>
            <a:off x="6000811" y="5148858"/>
            <a:ext cx="3886139" cy="1692771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mtClean="0">
                <a:hlinkClick r:id="rId27"/>
              </a:rPr>
              <a:t>www.canolfanpeniarth.org</a:t>
            </a:r>
            <a:endParaRPr lang="en-GB" smtClean="0"/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smtClean="0"/>
              <a:t>web and interactive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smtClean="0"/>
              <a:t>Clock Game</a:t>
            </a:r>
            <a:endParaRPr lang="en-GB"/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091288" y="5279565"/>
            <a:ext cx="1209675" cy="714375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369310" y="5575307"/>
            <a:ext cx="1106175" cy="1131430"/>
          </a:xfrm>
          <a:prstGeom prst="rect">
            <a:avLst/>
          </a:prstGeom>
        </p:spPr>
      </p:pic>
      <p:grpSp>
        <p:nvGrpSpPr>
          <p:cNvPr id="1037" name="Group 1036"/>
          <p:cNvGrpSpPr/>
          <p:nvPr/>
        </p:nvGrpSpPr>
        <p:grpSpPr>
          <a:xfrm>
            <a:off x="18366" y="2882610"/>
            <a:ext cx="3107268" cy="2308324"/>
            <a:chOff x="3201173" y="2524932"/>
            <a:chExt cx="3107268" cy="2308324"/>
          </a:xfrm>
        </p:grpSpPr>
        <p:sp>
          <p:nvSpPr>
            <p:cNvPr id="1034" name="TextBox 1033"/>
            <p:cNvSpPr txBox="1"/>
            <p:nvPr/>
          </p:nvSpPr>
          <p:spPr>
            <a:xfrm>
              <a:off x="3201173" y="2524932"/>
              <a:ext cx="3107268" cy="2308324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mtClean="0">
                  <a:hlinkClick r:id="rId30"/>
                </a:rPr>
                <a:t>www.learnwelsh.net</a:t>
              </a:r>
              <a:endParaRPr lang="en-GB" smtClean="0"/>
            </a:p>
            <a:p>
              <a:endParaRPr lang="en-GB"/>
            </a:p>
            <a:p>
              <a:endParaRPr lang="en-GB" smtClean="0"/>
            </a:p>
            <a:p>
              <a:endParaRPr lang="en-GB"/>
            </a:p>
            <a:p>
              <a:endParaRPr lang="en-GB" smtClean="0"/>
            </a:p>
            <a:p>
              <a:endParaRPr lang="en-GB" smtClean="0"/>
            </a:p>
            <a:p>
              <a:endParaRPr lang="en-GB"/>
            </a:p>
            <a:p>
              <a:endParaRPr lang="en-GB"/>
            </a:p>
          </p:txBody>
        </p:sp>
        <p:pic>
          <p:nvPicPr>
            <p:cNvPr id="1035" name="Picture 1034"/>
            <p:cNvPicPr>
              <a:picLocks noChangeAspect="1"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3345421" y="2925083"/>
              <a:ext cx="2770798" cy="1796370"/>
            </a:xfrm>
            <a:prstGeom prst="rect">
              <a:avLst/>
            </a:prstGeom>
          </p:spPr>
        </p:pic>
      </p:grpSp>
      <p:grpSp>
        <p:nvGrpSpPr>
          <p:cNvPr id="1041" name="Group 1040"/>
          <p:cNvGrpSpPr/>
          <p:nvPr/>
        </p:nvGrpSpPr>
        <p:grpSpPr>
          <a:xfrm>
            <a:off x="32250" y="1564206"/>
            <a:ext cx="2900820" cy="1200329"/>
            <a:chOff x="-17181" y="1582594"/>
            <a:chExt cx="2900820" cy="1200329"/>
          </a:xfrm>
        </p:grpSpPr>
        <p:sp>
          <p:nvSpPr>
            <p:cNvPr id="1040" name="TextBox 1039"/>
            <p:cNvSpPr txBox="1"/>
            <p:nvPr/>
          </p:nvSpPr>
          <p:spPr>
            <a:xfrm>
              <a:off x="-17181" y="1582594"/>
              <a:ext cx="2900820" cy="1200329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mtClean="0">
                <a:hlinkClick r:id="rId32"/>
              </a:endParaRPr>
            </a:p>
            <a:p>
              <a:endParaRPr lang="en-GB">
                <a:hlinkClick r:id="rId32"/>
              </a:endParaRPr>
            </a:p>
            <a:p>
              <a:endParaRPr lang="en-GB" smtClean="0">
                <a:hlinkClick r:id="rId32"/>
              </a:endParaRPr>
            </a:p>
            <a:p>
              <a:pPr algn="ctr"/>
              <a:r>
                <a:rPr lang="en-GB" smtClean="0">
                  <a:hlinkClick r:id="rId32"/>
                </a:rPr>
                <a:t>www.geiriaduracademi.org</a:t>
              </a:r>
              <a:endParaRPr lang="en-GB"/>
            </a:p>
          </p:txBody>
        </p:sp>
        <p:pic>
          <p:nvPicPr>
            <p:cNvPr id="1039" name="Picture 1038"/>
            <p:cNvPicPr>
              <a:picLocks noChangeAspect="1"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-17181" y="1594540"/>
              <a:ext cx="2900820" cy="780459"/>
            </a:xfrm>
            <a:prstGeom prst="rect">
              <a:avLst/>
            </a:prstGeom>
          </p:spPr>
        </p:pic>
      </p:grpSp>
      <p:grpSp>
        <p:nvGrpSpPr>
          <p:cNvPr id="1044" name="Group 1043"/>
          <p:cNvGrpSpPr/>
          <p:nvPr/>
        </p:nvGrpSpPr>
        <p:grpSpPr>
          <a:xfrm>
            <a:off x="3807549" y="9525"/>
            <a:ext cx="2782205" cy="923330"/>
            <a:chOff x="3759732" y="908331"/>
            <a:chExt cx="2916949" cy="923330"/>
          </a:xfrm>
        </p:grpSpPr>
        <p:sp>
          <p:nvSpPr>
            <p:cNvPr id="1043" name="TextBox 1042"/>
            <p:cNvSpPr txBox="1"/>
            <p:nvPr/>
          </p:nvSpPr>
          <p:spPr>
            <a:xfrm>
              <a:off x="3759732" y="908331"/>
              <a:ext cx="2916949" cy="923330"/>
            </a:xfrm>
            <a:prstGeom prst="rect">
              <a:avLst/>
            </a:prstGeom>
            <a:noFill/>
            <a:ln w="28575">
              <a:solidFill>
                <a:srgbClr val="FF66CC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mtClean="0"/>
            </a:p>
            <a:p>
              <a:endParaRPr lang="en-GB"/>
            </a:p>
            <a:p>
              <a:pPr algn="ctr"/>
              <a:r>
                <a:rPr lang="en-GB" smtClean="0">
                  <a:hlinkClick r:id="rId34"/>
                </a:rPr>
                <a:t>www.geiriadur.bangor.ac.uk</a:t>
              </a:r>
              <a:r>
                <a:rPr lang="en-GB" smtClean="0"/>
                <a:t> </a:t>
              </a:r>
              <a:endParaRPr lang="en-GB"/>
            </a:p>
          </p:txBody>
        </p:sp>
        <p:pic>
          <p:nvPicPr>
            <p:cNvPr id="1042" name="Picture 1041"/>
            <p:cNvPicPr>
              <a:picLocks noChangeAspect="1"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3866350" y="1015088"/>
              <a:ext cx="2729627" cy="407355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5894983" y="3562505"/>
            <a:ext cx="3991967" cy="1477328"/>
            <a:chOff x="0" y="2302"/>
            <a:chExt cx="4011017" cy="1477328"/>
          </a:xfrm>
        </p:grpSpPr>
        <p:sp>
          <p:nvSpPr>
            <p:cNvPr id="5" name="TextBox 4"/>
            <p:cNvSpPr txBox="1"/>
            <p:nvPr/>
          </p:nvSpPr>
          <p:spPr>
            <a:xfrm>
              <a:off x="0" y="2302"/>
              <a:ext cx="4011017" cy="1477328"/>
            </a:xfrm>
            <a:prstGeom prst="rect">
              <a:avLst/>
            </a:prstGeom>
            <a:noFill/>
            <a:ln w="28575">
              <a:solidFill>
                <a:srgbClr val="CC99FF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GB" b="1" dirty="0" smtClean="0"/>
                <a:t>Listen to stories and rhymes</a:t>
              </a:r>
            </a:p>
            <a:p>
              <a:pPr algn="r"/>
              <a:endParaRPr lang="en-GB" dirty="0" smtClean="0"/>
            </a:p>
            <a:p>
              <a:pPr algn="r"/>
              <a:endParaRPr lang="en-GB" dirty="0"/>
            </a:p>
            <a:p>
              <a:pPr algn="r"/>
              <a:r>
                <a:rPr lang="en-GB" dirty="0" smtClean="0">
                  <a:hlinkClick r:id="rId36"/>
                </a:rPr>
                <a:t>www.poridrwystori.org.uk/audio-stories</a:t>
              </a:r>
              <a:endParaRPr lang="en-GB" dirty="0" smtClean="0"/>
            </a:p>
            <a:p>
              <a:pPr algn="r"/>
              <a:r>
                <a:rPr lang="en-GB" dirty="0" smtClean="0">
                  <a:hlinkClick r:id="rId37"/>
                </a:rPr>
                <a:t>www.poridrwystori.org.uk/audio-rhymes</a:t>
              </a:r>
              <a:r>
                <a:rPr lang="en-GB" dirty="0" smtClean="0"/>
                <a:t> </a:t>
              </a:r>
              <a:endParaRPr lang="en-GB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99579" y="72963"/>
              <a:ext cx="924585" cy="817313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89" y="2758449"/>
            <a:ext cx="770563" cy="5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2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37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Gwefannau Websites</vt:lpstr>
    </vt:vector>
  </TitlesOfParts>
  <Company>Powys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Gwefannau - Websites</dc:title>
  <dc:creator>Bethan Barlow</dc:creator>
  <cp:lastModifiedBy>Gareth Hughes</cp:lastModifiedBy>
  <cp:revision>16</cp:revision>
  <dcterms:created xsi:type="dcterms:W3CDTF">2018-03-01T13:19:40Z</dcterms:created>
  <dcterms:modified xsi:type="dcterms:W3CDTF">2018-06-28T11:57:16Z</dcterms:modified>
</cp:coreProperties>
</file>